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773" r:id="rId3"/>
    <p:sldId id="341" r:id="rId4"/>
    <p:sldId id="339" r:id="rId5"/>
    <p:sldId id="820" r:id="rId6"/>
    <p:sldId id="269" r:id="rId7"/>
    <p:sldId id="382" r:id="rId8"/>
    <p:sldId id="325" r:id="rId9"/>
    <p:sldId id="329" r:id="rId10"/>
    <p:sldId id="330" r:id="rId11"/>
    <p:sldId id="333" r:id="rId12"/>
    <p:sldId id="344" r:id="rId13"/>
    <p:sldId id="786" r:id="rId14"/>
    <p:sldId id="853" r:id="rId15"/>
    <p:sldId id="34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B9"/>
    <a:srgbClr val="00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571DAA-4490-A644-95E2-4EB8D3701D61}" v="13" dt="2021-01-19T03:50:32.9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19"/>
    <p:restoredTop sz="85051"/>
  </p:normalViewPr>
  <p:slideViewPr>
    <p:cSldViewPr snapToGrid="0" snapToObjects="1">
      <p:cViewPr varScale="1">
        <p:scale>
          <a:sx n="81" d="100"/>
          <a:sy n="81" d="100"/>
        </p:scale>
        <p:origin x="1624" y="176"/>
      </p:cViewPr>
      <p:guideLst/>
    </p:cSldViewPr>
  </p:slideViewPr>
  <p:outlineViewPr>
    <p:cViewPr>
      <p:scale>
        <a:sx n="33" d="100"/>
        <a:sy n="33" d="100"/>
      </p:scale>
      <p:origin x="0" y="-50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36B9E-612C-4041-827B-795ACB68482F}" type="datetimeFigureOut">
              <a:rPr lang="en-US" smtClean="0"/>
              <a:t>11/6/25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2D53A-2AF6-4DBF-B05A-A2E1C1065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4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6C42A-5AA1-B144-8688-E824ABDD91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55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FF67E-B12B-4EE4-B595-96291F1D1A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72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085CD-55C4-3942-8C25-EA099A53CC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01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because viral information is initially started by important nodes in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B4756-B30B-4FB3-9E39-B2A906E281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4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identify </a:t>
            </a:r>
            <a:r>
              <a:rPr lang="en-US" dirty="0" err="1"/>
              <a:t>influentials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B4756-B30B-4FB3-9E39-B2A906E281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73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popularity</a:t>
            </a:r>
          </a:p>
          <a:p>
            <a:r>
              <a:rPr lang="en-US" dirty="0"/>
              <a:t>For scientific impact (citation): hard to rank papers with the same citation count. A citation from Nature may be more important than others.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B4756-B30B-4FB3-9E39-B2A906E281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44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2D53A-2AF6-4DBF-B05A-A2E1C10652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1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nodes identified by PR are quite different from that identified by DC.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B4756-B30B-4FB3-9E39-B2A906E281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79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0" i="0">
                <a:latin typeface="LM Sans 12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LM Sans 12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</a:lstStyle>
          <a:p>
            <a:fld id="{817F82AE-4C26-3648-BB61-5E7CC9B50775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5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FF932-1F6C-B744-8994-2CACB25ECC37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05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B6C0-1E1D-7F45-B356-E6BE5A065D17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1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  <a:lvl2pPr>
              <a:defRPr b="0" i="0">
                <a:latin typeface="LM Sans 12" pitchFamily="2" charset="77"/>
              </a:defRPr>
            </a:lvl2pPr>
            <a:lvl3pPr>
              <a:defRPr b="0" i="0">
                <a:latin typeface="LM Sans 12" pitchFamily="2" charset="77"/>
              </a:defRPr>
            </a:lvl3pPr>
            <a:lvl4pPr>
              <a:defRPr b="0" i="0">
                <a:latin typeface="LM Sans 12" pitchFamily="2" charset="77"/>
              </a:defRPr>
            </a:lvl4pPr>
            <a:lvl5pPr>
              <a:defRPr b="0" i="0">
                <a:latin typeface="LM Sans 12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</a:lstStyle>
          <a:p>
            <a:fld id="{0C15676A-EC5D-E04D-88FA-7A948E786C3D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LM Sans 12" pitchFamily="2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3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CB6BC-0373-B34A-BBBF-329CB4518C58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5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badi MT Condensed Extra Bold" panose="020B03060301010101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  <a:lvl2pPr>
              <a:defRPr>
                <a:latin typeface="Abadi MT Condensed Light" panose="020B0306030101010103" pitchFamily="34" charset="77"/>
              </a:defRPr>
            </a:lvl2pPr>
            <a:lvl3pPr>
              <a:defRPr>
                <a:latin typeface="Abadi MT Condensed Light" panose="020B0306030101010103" pitchFamily="34" charset="77"/>
              </a:defRPr>
            </a:lvl3pPr>
            <a:lvl4pPr>
              <a:defRPr>
                <a:latin typeface="Abadi MT Condensed Light" panose="020B0306030101010103" pitchFamily="34" charset="77"/>
              </a:defRPr>
            </a:lvl4pPr>
            <a:lvl5pPr>
              <a:defRPr>
                <a:latin typeface="Abadi MT Condensed Light" panose="020B03060301010101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  <a:lvl2pPr>
              <a:defRPr>
                <a:latin typeface="Abadi MT Condensed Light" panose="020B0306030101010103" pitchFamily="34" charset="77"/>
              </a:defRPr>
            </a:lvl2pPr>
            <a:lvl3pPr>
              <a:defRPr>
                <a:latin typeface="Abadi MT Condensed Light" panose="020B0306030101010103" pitchFamily="34" charset="77"/>
              </a:defRPr>
            </a:lvl3pPr>
            <a:lvl4pPr>
              <a:defRPr>
                <a:latin typeface="Abadi MT Condensed Light" panose="020B0306030101010103" pitchFamily="34" charset="77"/>
              </a:defRPr>
            </a:lvl4pPr>
            <a:lvl5pPr>
              <a:defRPr>
                <a:latin typeface="Abadi MT Condensed Light" panose="020B03060301010101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fld id="{DC260BE2-5EC7-BC45-9345-43F4F86B295E}" type="datetime1">
              <a:rPr lang="en-US" smtClean="0"/>
              <a:t>11/6/25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badi MT Condensed Light" panose="020B0306030101010103" pitchFamily="34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1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C615-9D40-694C-8397-954A92AFCCC2}" type="datetime1">
              <a:rPr lang="en-US" smtClean="0"/>
              <a:t>11/6/25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5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ED92-6FCB-6B47-A7CE-C82291F4D7B2}" type="datetime1">
              <a:rPr lang="en-US" smtClean="0"/>
              <a:t>11/6/25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2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BC89-0BEE-2A40-BD81-8976EB4F42C6}" type="datetime1">
              <a:rPr lang="en-US" smtClean="0"/>
              <a:t>11/6/25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4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4321-6B25-184F-939C-0BB283106455}" type="datetime1">
              <a:rPr lang="en-US" smtClean="0"/>
              <a:t>11/6/25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22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8275-DDCB-1344-8A8F-294986990F90}" type="datetime1">
              <a:rPr lang="en-US" smtClean="0"/>
              <a:t>11/6/25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10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fld id="{9A938313-CA40-A14F-BDAF-37181D40A29F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adi MT Condensed Light" panose="020B0306030101010103" pitchFamily="34" charset="77"/>
              </a:defRPr>
            </a:lvl1pPr>
          </a:lstStyle>
          <a:p>
            <a:fld id="{6DCFA791-3060-7643-8677-86D470F57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4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badi MT Condensed Extra Bold" panose="020B03060301010101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42001-020-00084-7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B6359-AFC8-5749-ABD8-D22C31534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848" y="1373809"/>
            <a:ext cx="7648303" cy="1729289"/>
          </a:xfrm>
        </p:spPr>
        <p:txBody>
          <a:bodyPr>
            <a:normAutofit/>
          </a:bodyPr>
          <a:lstStyle/>
          <a:p>
            <a:r>
              <a:rPr lang="en-HK" sz="5300" dirty="0">
                <a:latin typeface="+mn-lt"/>
              </a:rPr>
              <a:t>Introduction to Social Media Analytics (</a:t>
            </a:r>
            <a:r>
              <a:rPr lang="en-HK" sz="5300" dirty="0" err="1">
                <a:latin typeface="+mn-lt"/>
              </a:rPr>
              <a:t>Lec</a:t>
            </a:r>
            <a:r>
              <a:rPr lang="en-HK" sz="5300">
                <a:latin typeface="+mn-lt"/>
              </a:rPr>
              <a:t> 9)</a:t>
            </a:r>
            <a:endParaRPr lang="en-US" b="1" dirty="0">
              <a:latin typeface="+mn-lt"/>
              <a:cs typeface="Al Nile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B8D86-7309-C04C-901B-36514C381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3429000"/>
            <a:ext cx="6858000" cy="2136153"/>
          </a:xfrm>
        </p:spPr>
        <p:txBody>
          <a:bodyPr>
            <a:normAutofit lnSpcReduction="10000"/>
          </a:bodyPr>
          <a:lstStyle/>
          <a:p>
            <a:endParaRPr lang="en-US" dirty="0">
              <a:latin typeface="LM Sans 12" panose="00000500000000000000" pitchFamily="50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Hao PENG</a:t>
            </a: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Department of Data Science</a:t>
            </a:r>
          </a:p>
          <a:p>
            <a:r>
              <a:rPr lang="en-US" dirty="0"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City University of Hong Kong</a:t>
            </a:r>
          </a:p>
          <a:p>
            <a:r>
              <a:rPr lang="en-US" dirty="0">
                <a:solidFill>
                  <a:srgbClr val="0019FF"/>
                </a:solidFill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https://</a:t>
            </a:r>
            <a:r>
              <a:rPr lang="en-US" dirty="0" err="1">
                <a:solidFill>
                  <a:srgbClr val="0019FF"/>
                </a:solidFill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haoopeng.github.io</a:t>
            </a:r>
            <a:r>
              <a:rPr lang="en-US" dirty="0">
                <a:solidFill>
                  <a:srgbClr val="0019FF"/>
                </a:solidFill>
                <a:latin typeface="LM Sans 12" panose="00000500000000000000" pitchFamily="50" charset="0"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33019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node centrality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8650" y="1824273"/>
            <a:ext cx="8385244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100" dirty="0">
              <a:cs typeface="Adobe Devanagari" panose="02040503050201020203" pitchFamily="18" charset="0"/>
            </a:endParaRPr>
          </a:p>
          <a:p>
            <a:pPr marL="241300" indent="-241300">
              <a:buFont typeface="Arial" panose="020B0604020202020204" pitchFamily="34" charset="0"/>
              <a:buChar char="•"/>
            </a:pPr>
            <a:r>
              <a:rPr lang="en-US" sz="2400" dirty="0">
                <a:cs typeface="Adobe Devanagari" panose="02040503050201020203" pitchFamily="18" charset="0"/>
              </a:rPr>
              <a:t>Degree centrality</a:t>
            </a:r>
          </a:p>
          <a:p>
            <a:pPr marL="241300" indent="-241300">
              <a:buFont typeface="Arial" panose="020B0604020202020204" pitchFamily="34" charset="0"/>
              <a:buChar char="•"/>
            </a:pPr>
            <a:r>
              <a:rPr lang="en-US" sz="2400" dirty="0">
                <a:cs typeface="Adobe Devanagari" panose="02040503050201020203" pitchFamily="18" charset="0"/>
              </a:rPr>
              <a:t>PageRank centrality</a:t>
            </a:r>
          </a:p>
          <a:p>
            <a:pPr marL="241300" indent="-241300">
              <a:buFont typeface="Arial" panose="020B0604020202020204" pitchFamily="34" charset="0"/>
              <a:buChar char="•"/>
            </a:pPr>
            <a:r>
              <a:rPr lang="en-US" sz="2400" dirty="0">
                <a:cs typeface="Adobe Devanagari" panose="02040503050201020203" pitchFamily="18" charset="0"/>
              </a:rPr>
              <a:t>Betweenness centrality</a:t>
            </a:r>
          </a:p>
          <a:p>
            <a:pPr marL="241300" indent="-241300">
              <a:buFont typeface="Arial" panose="020B0604020202020204" pitchFamily="34" charset="0"/>
              <a:buChar char="•"/>
            </a:pPr>
            <a:r>
              <a:rPr lang="en-US" sz="2400" dirty="0">
                <a:cs typeface="Adobe Devanagari" panose="02040503050201020203" pitchFamily="18" charset="0"/>
              </a:rPr>
              <a:t>…</a:t>
            </a:r>
          </a:p>
          <a:p>
            <a:endParaRPr lang="en-US" sz="2100" dirty="0">
              <a:cs typeface="Adobe Devanagari" panose="02040503050201020203" pitchFamily="18" charset="0"/>
            </a:endParaRPr>
          </a:p>
          <a:p>
            <a:endParaRPr lang="en-US" sz="2100" dirty="0">
              <a:cs typeface="Adobe Devanagari" panose="02040503050201020203" pitchFamily="18" charset="0"/>
            </a:endParaRPr>
          </a:p>
          <a:p>
            <a:r>
              <a:rPr lang="en-US" sz="2800" dirty="0">
                <a:solidFill>
                  <a:srgbClr val="C00000"/>
                </a:solidFill>
                <a:cs typeface="Adobe Devanagari" panose="02040503050201020203" pitchFamily="18" charset="0"/>
              </a:rPr>
              <a:t>Which is best depends on the problem you are studying.</a:t>
            </a:r>
            <a:endParaRPr lang="en-US" sz="1600" dirty="0">
              <a:solidFill>
                <a:srgbClr val="C00000"/>
              </a:solidFill>
              <a:cs typeface="Adobe Devanagari" panose="020405030502010202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6C8B3-2482-A7CC-E861-DC581627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9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centrality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5076" y="1637789"/>
                <a:ext cx="784142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rgbClr val="0096FF"/>
                    </a:solidFill>
                  </a:rPr>
                  <a:t>degree centrality</a:t>
                </a:r>
                <a:r>
                  <a:rPr lang="en-US" sz="2400" dirty="0"/>
                  <a:t> of a node is simply its degree divided by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is the total number of nodes in the network.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76" y="1637789"/>
                <a:ext cx="7841426" cy="830997"/>
              </a:xfrm>
              <a:prstGeom prst="rect">
                <a:avLst/>
              </a:prstGeom>
              <a:blipFill>
                <a:blip r:embed="rId3"/>
                <a:stretch>
                  <a:fillRect l="-1131" t="-6061" r="-1616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4" y="3278409"/>
            <a:ext cx="3286960" cy="17287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65789" y="3481047"/>
            <a:ext cx="3705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i="1" dirty="0">
                <a:cs typeface="Adobe Devanagari" panose="02040503050201020203" pitchFamily="18" charset="0"/>
              </a:rPr>
              <a:t>When would this be a good measure of influence?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i="1" dirty="0">
                <a:cs typeface="Adobe Devanagari" panose="02040503050201020203" pitchFamily="18" charset="0"/>
              </a:rPr>
              <a:t>When/why might it not be a good measure of influence?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FA0B8-ABA0-6B3C-5EDD-C9BB2C6D5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4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PageRank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51287" y="1690689"/>
                <a:ext cx="8192910" cy="35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PageRank is the algorithm behind the Google search engine.</a:t>
                </a: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sz="2400" b="0" i="0" dirty="0">
                    <a:solidFill>
                      <a:srgbClr val="1C1E21"/>
                    </a:solidFill>
                    <a:effectLst/>
                    <a:latin typeface="system-ui"/>
                  </a:rPr>
                  <a:t>It measures the importance of a webpage by analyzing both the </a:t>
                </a:r>
                <a:r>
                  <a:rPr lang="en-US" sz="2400" b="0" i="0" dirty="0">
                    <a:solidFill>
                      <a:srgbClr val="C00000"/>
                    </a:solidFill>
                    <a:effectLst/>
                    <a:latin typeface="system-ui"/>
                  </a:rPr>
                  <a:t>quantity and quality</a:t>
                </a:r>
                <a:r>
                  <a:rPr lang="en-US" sz="2400" b="0" i="0" dirty="0">
                    <a:solidFill>
                      <a:srgbClr val="1C1E21"/>
                    </a:solidFill>
                    <a:effectLst/>
                    <a:latin typeface="system-ui"/>
                  </a:rPr>
                  <a:t> of the links that point to this page.</a:t>
                </a:r>
                <a:endParaRPr lang="en-US" sz="2400" dirty="0"/>
              </a:p>
              <a:p>
                <a:endParaRPr lang="en-US" sz="2100" dirty="0"/>
              </a:p>
              <a:p>
                <a:r>
                  <a:rPr lang="en-US" sz="2400" dirty="0"/>
                  <a:t>Basic idea:</a:t>
                </a:r>
              </a:p>
              <a:p>
                <a:pPr marL="685800" lvl="1" indent="-342900"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Stage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: Assign each node an initial Page</a:t>
                </a:r>
                <a:r>
                  <a:rPr lang="en-US" altLang="zh-CN" sz="2000" dirty="0"/>
                  <a:t>R</a:t>
                </a:r>
                <a:r>
                  <a:rPr lang="en-US" sz="2000" dirty="0"/>
                  <a:t>ank </a:t>
                </a:r>
                <a:r>
                  <a:rPr lang="en-US" altLang="zh-CN" sz="2000" dirty="0"/>
                  <a:t>value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/>
              </a:p>
              <a:p>
                <a:pPr marL="685800" lvl="1" indent="-342900"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Stage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: Each node divides its PageRank equally among all its outgoing links and gives these shares to its neighbors</a:t>
                </a:r>
              </a:p>
              <a:p>
                <a:pPr marL="685800" lvl="1" indent="-342900"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Take the limit 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000" dirty="0"/>
              </a:p>
              <a:p>
                <a:endParaRPr lang="en-US" sz="21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87" y="1690689"/>
                <a:ext cx="8192910" cy="3524042"/>
              </a:xfrm>
              <a:prstGeom prst="rect">
                <a:avLst/>
              </a:prstGeom>
              <a:blipFill>
                <a:blip r:embed="rId2"/>
                <a:stretch>
                  <a:fillRect l="-1238" t="-1075" r="-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8749-0E1A-F53B-54BF-11B259E7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26" name="Picture 2" descr="PageRank-example-2">
            <a:extLst>
              <a:ext uri="{FF2B5EF4-FFF2-40B4-BE49-F238E27FC236}">
                <a16:creationId xmlns:a16="http://schemas.microsoft.com/office/drawing/2014/main" id="{2E238BCE-936C-8D8A-9DAB-AF65F58C3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882" y="4633398"/>
            <a:ext cx="3630154" cy="187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709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Betweenness centrality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3924" y="1741715"/>
            <a:ext cx="784142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The </a:t>
            </a:r>
            <a:r>
              <a:rPr lang="en-US" sz="2100" dirty="0">
                <a:solidFill>
                  <a:srgbClr val="0096FF"/>
                </a:solidFill>
              </a:rPr>
              <a:t>betweenness centrality</a:t>
            </a:r>
            <a:r>
              <a:rPr lang="en-US" sz="2100" dirty="0"/>
              <a:t> of a node is calculated as the number of shortest paths </a:t>
            </a:r>
            <a:r>
              <a:rPr lang="en-US" altLang="zh-CN" sz="2100" dirty="0"/>
              <a:t>of</a:t>
            </a:r>
            <a:r>
              <a:rPr lang="zh-CN" altLang="en-US" sz="2100" dirty="0"/>
              <a:t> </a:t>
            </a:r>
            <a:r>
              <a:rPr lang="en-US" sz="2100" dirty="0"/>
              <a:t>all</a:t>
            </a:r>
            <a:r>
              <a:rPr lang="zh-CN" altLang="en-US" sz="2100" dirty="0"/>
              <a:t> </a:t>
            </a:r>
            <a:r>
              <a:rPr lang="en-US" altLang="zh-CN" sz="2100" dirty="0"/>
              <a:t>pairs</a:t>
            </a:r>
            <a:r>
              <a:rPr lang="zh-CN" altLang="en-US" sz="2100" dirty="0"/>
              <a:t> </a:t>
            </a:r>
            <a:r>
              <a:rPr lang="en-US" altLang="zh-CN" sz="2100" dirty="0"/>
              <a:t>of</a:t>
            </a:r>
            <a:r>
              <a:rPr lang="zh-CN" altLang="en-US" sz="2100" dirty="0"/>
              <a:t> </a:t>
            </a:r>
            <a:r>
              <a:rPr lang="en-US" altLang="zh-CN" sz="2100" dirty="0"/>
              <a:t>nodes</a:t>
            </a:r>
            <a:r>
              <a:rPr lang="zh-CN" altLang="en-US" sz="2100" dirty="0"/>
              <a:t> </a:t>
            </a:r>
            <a:r>
              <a:rPr lang="en-US" sz="2100" dirty="0"/>
              <a:t>that pass through that node</a:t>
            </a:r>
            <a:r>
              <a:rPr lang="en-US" altLang="zh-CN" sz="2100" dirty="0"/>
              <a:t>.</a:t>
            </a:r>
            <a:r>
              <a:rPr lang="zh-CN" altLang="en-US" sz="2100" dirty="0"/>
              <a:t> </a:t>
            </a:r>
            <a:r>
              <a:rPr lang="en-US" altLang="zh-CN" sz="2100" dirty="0"/>
              <a:t>It</a:t>
            </a:r>
            <a:r>
              <a:rPr lang="zh-CN" altLang="en-US" sz="2100" dirty="0"/>
              <a:t> </a:t>
            </a:r>
            <a:r>
              <a:rPr lang="en-US" altLang="zh-CN" sz="2100" dirty="0"/>
              <a:t>can</a:t>
            </a:r>
            <a:r>
              <a:rPr lang="zh-CN" altLang="en-US" sz="2100" dirty="0"/>
              <a:t> </a:t>
            </a:r>
            <a:r>
              <a:rPr lang="en-US" altLang="zh-CN" sz="2100" dirty="0">
                <a:solidFill>
                  <a:srgbClr val="C00000"/>
                </a:solidFill>
              </a:rPr>
              <a:t>measure</a:t>
            </a:r>
            <a:r>
              <a:rPr lang="zh-CN" altLang="en-US" sz="2100" dirty="0">
                <a:solidFill>
                  <a:srgbClr val="C00000"/>
                </a:solidFill>
              </a:rPr>
              <a:t> </a:t>
            </a:r>
            <a:r>
              <a:rPr lang="en-US" altLang="zh-CN" sz="2100" dirty="0">
                <a:solidFill>
                  <a:srgbClr val="C00000"/>
                </a:solidFill>
              </a:rPr>
              <a:t>the</a:t>
            </a:r>
            <a:r>
              <a:rPr lang="zh-CN" altLang="en-US" sz="2100" dirty="0">
                <a:solidFill>
                  <a:srgbClr val="C00000"/>
                </a:solidFill>
              </a:rPr>
              <a:t> </a:t>
            </a:r>
            <a:r>
              <a:rPr lang="en-US" sz="2100" dirty="0">
                <a:solidFill>
                  <a:srgbClr val="C00000"/>
                </a:solidFill>
              </a:rPr>
              <a:t>importance of nodes connecting different communities</a:t>
            </a:r>
            <a:r>
              <a:rPr lang="en-US" altLang="zh-CN" sz="2100" dirty="0"/>
              <a:t>.</a:t>
            </a:r>
            <a:endParaRPr lang="en-US" sz="2100" dirty="0"/>
          </a:p>
        </p:txBody>
      </p:sp>
      <p:sp>
        <p:nvSpPr>
          <p:cNvPr id="5" name="TextBox 4"/>
          <p:cNvSpPr txBox="1"/>
          <p:nvPr/>
        </p:nvSpPr>
        <p:spPr>
          <a:xfrm>
            <a:off x="702077" y="3153158"/>
            <a:ext cx="52729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Notes:</a:t>
            </a:r>
          </a:p>
          <a:p>
            <a:pPr marL="685800" lvl="1" indent="-342900">
              <a:buFont typeface="Wingdings" panose="05000000000000000000" pitchFamily="2" charset="2"/>
              <a:buChar char="§"/>
            </a:pPr>
            <a:r>
              <a:rPr lang="en-US" altLang="zh-CN" sz="2000" dirty="0"/>
              <a:t>Nodes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high</a:t>
            </a:r>
            <a:r>
              <a:rPr lang="zh-CN" altLang="en-US" sz="2000" dirty="0"/>
              <a:t> </a:t>
            </a:r>
            <a:r>
              <a:rPr lang="en-US" altLang="zh-CN" sz="2000" dirty="0"/>
              <a:t>betweenness</a:t>
            </a:r>
            <a:r>
              <a:rPr lang="zh-CN" altLang="en-US" sz="2000" dirty="0"/>
              <a:t> </a:t>
            </a:r>
            <a:r>
              <a:rPr lang="en-US" altLang="zh-CN" sz="2000" dirty="0"/>
              <a:t>centrality</a:t>
            </a:r>
            <a:r>
              <a:rPr lang="zh-CN" altLang="en-US" sz="2000" dirty="0"/>
              <a:t> </a:t>
            </a:r>
            <a:r>
              <a:rPr lang="en-US" altLang="zh-CN" sz="2000" dirty="0"/>
              <a:t>scores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often</a:t>
            </a:r>
            <a:r>
              <a:rPr lang="zh-CN" altLang="en-US" sz="2000" dirty="0"/>
              <a:t> </a:t>
            </a:r>
            <a:r>
              <a:rPr lang="en-US" altLang="zh-CN" sz="2000" dirty="0"/>
              <a:t>called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>
                <a:solidFill>
                  <a:srgbClr val="C00000"/>
                </a:solidFill>
              </a:rPr>
              <a:t>broker</a:t>
            </a:r>
            <a:r>
              <a:rPr lang="en-US" altLang="zh-CN" sz="2000" dirty="0"/>
              <a:t>”</a:t>
            </a:r>
          </a:p>
          <a:p>
            <a:pPr marL="685800" lvl="1" indent="-342900">
              <a:buFont typeface="Wingdings" panose="05000000000000000000" pitchFamily="2" charset="2"/>
              <a:buChar char="§"/>
            </a:pPr>
            <a:r>
              <a:rPr lang="en-US" altLang="zh-CN" sz="2000" dirty="0"/>
              <a:t>Broker</a:t>
            </a:r>
            <a:r>
              <a:rPr lang="zh-CN" altLang="en-US" sz="2000" dirty="0"/>
              <a:t> </a:t>
            </a:r>
            <a:r>
              <a:rPr lang="en-US" altLang="zh-CN" sz="2000" dirty="0"/>
              <a:t>plays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crucial</a:t>
            </a:r>
            <a:r>
              <a:rPr lang="zh-CN" altLang="en-US" sz="2000" dirty="0"/>
              <a:t> </a:t>
            </a:r>
            <a:r>
              <a:rPr lang="en-US" altLang="zh-CN" sz="2000" dirty="0"/>
              <a:t>role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exchanging</a:t>
            </a:r>
            <a:r>
              <a:rPr lang="zh-CN" altLang="en-US" sz="2000" dirty="0"/>
              <a:t> </a:t>
            </a:r>
            <a:r>
              <a:rPr lang="en-US" altLang="zh-CN" sz="2000" dirty="0"/>
              <a:t>information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communities</a:t>
            </a:r>
          </a:p>
          <a:p>
            <a:pPr marL="6858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Computation is </a:t>
            </a:r>
            <a:r>
              <a:rPr lang="en-US" altLang="zh-CN" sz="2000" dirty="0"/>
              <a:t>very</a:t>
            </a:r>
            <a:r>
              <a:rPr lang="zh-CN" altLang="en-US" sz="2000" dirty="0"/>
              <a:t> </a:t>
            </a:r>
            <a:r>
              <a:rPr lang="en-US" sz="2000" dirty="0"/>
              <a:t>costly</a:t>
            </a:r>
            <a:endParaRPr lang="en-US" altLang="zh-CN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13" y="2960777"/>
            <a:ext cx="3076769" cy="35781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E6BFB-3D73-2EA7-AEC0-2ACD1098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05FFA-5A2C-C6A9-04F0-A5BF7DAEE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94149-1368-753B-E35F-5C93E8B5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Closeness centrality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287A2-BD51-B94F-7640-DFE729581638}"/>
              </a:ext>
            </a:extLst>
          </p:cNvPr>
          <p:cNvSpPr txBox="1"/>
          <p:nvPr/>
        </p:nvSpPr>
        <p:spPr>
          <a:xfrm>
            <a:off x="673924" y="1741715"/>
            <a:ext cx="803977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The </a:t>
            </a:r>
            <a:r>
              <a:rPr lang="en-US" sz="2100" dirty="0">
                <a:solidFill>
                  <a:srgbClr val="0096FF"/>
                </a:solidFill>
              </a:rPr>
              <a:t>closeness centrality</a:t>
            </a:r>
            <a:r>
              <a:rPr lang="en-US" sz="2100" dirty="0"/>
              <a:t> of a node is calculated as the inverse of its avg shortest distance </a:t>
            </a:r>
            <a:r>
              <a:rPr lang="en-US" altLang="zh-CN" sz="2100" dirty="0"/>
              <a:t>between the node and </a:t>
            </a:r>
            <a:r>
              <a:rPr lang="en-US" sz="2100" dirty="0"/>
              <a:t>all</a:t>
            </a:r>
            <a:r>
              <a:rPr lang="zh-CN" altLang="en-US" sz="2100" dirty="0"/>
              <a:t> </a:t>
            </a:r>
            <a:r>
              <a:rPr lang="en-US" altLang="zh-CN" sz="2100" dirty="0"/>
              <a:t>other</a:t>
            </a:r>
            <a:r>
              <a:rPr lang="zh-CN" altLang="en-US" sz="2100" dirty="0"/>
              <a:t> </a:t>
            </a:r>
            <a:r>
              <a:rPr lang="en-US" altLang="zh-CN" sz="2100" dirty="0"/>
              <a:t>nodes in the network.</a:t>
            </a:r>
            <a:r>
              <a:rPr lang="zh-CN" altLang="en-US" sz="2100" dirty="0"/>
              <a:t> </a:t>
            </a:r>
            <a:r>
              <a:rPr lang="en-US" altLang="zh-CN" sz="2100" dirty="0"/>
              <a:t>The more central a node is, the closer it is to all other nodes.</a:t>
            </a:r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3CC7A-8C0B-0F1F-9044-5EE3FF4D6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779F38E2-6A9F-C918-B621-3BEBB5C42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190" y="3085814"/>
            <a:ext cx="2746188" cy="955196"/>
          </a:xfrm>
          <a:prstGeom prst="rect">
            <a:avLst/>
          </a:prstGeom>
        </p:spPr>
      </p:pic>
      <p:pic>
        <p:nvPicPr>
          <p:cNvPr id="1026" name="Picture 2" descr="Distance and shortest path in a simple graph.">
            <a:extLst>
              <a:ext uri="{FF2B5EF4-FFF2-40B4-BE49-F238E27FC236}">
                <a16:creationId xmlns:a16="http://schemas.microsoft.com/office/drawing/2014/main" id="{3DFFFD03-812F-10BE-CEBF-10A60CF67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703" y="2980474"/>
            <a:ext cx="3137647" cy="187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4DD244-6FFE-9FEA-7BE6-107380EB15B1}"/>
              </a:ext>
            </a:extLst>
          </p:cNvPr>
          <p:cNvSpPr txBox="1"/>
          <p:nvPr/>
        </p:nvSpPr>
        <p:spPr>
          <a:xfrm>
            <a:off x="457463" y="4855981"/>
            <a:ext cx="7029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The green edges illustrate one of the two shortest paths between the red square node and the red circle node. </a:t>
            </a:r>
          </a:p>
          <a:p>
            <a:pPr marL="6858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</a:rPr>
              <a:t>Closeness of the square node: 5/(1+1+1+2+2) = 5/7</a:t>
            </a:r>
            <a:endParaRPr lang="en-US" altLang="zh-CN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14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tSceinceDegre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215" y="1483725"/>
            <a:ext cx="2856434" cy="404221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/>
          <p:cNvSpPr txBox="1"/>
          <p:nvPr/>
        </p:nvSpPr>
        <p:spPr>
          <a:xfrm>
            <a:off x="1326388" y="1693596"/>
            <a:ext cx="20630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Degree centrality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5AE5D5-831A-400F-C9FB-845426B1B5A4}"/>
              </a:ext>
            </a:extLst>
          </p:cNvPr>
          <p:cNvGrpSpPr/>
          <p:nvPr/>
        </p:nvGrpSpPr>
        <p:grpSpPr>
          <a:xfrm>
            <a:off x="4913047" y="1661828"/>
            <a:ext cx="2778242" cy="3295636"/>
            <a:chOff x="4977442" y="1868792"/>
            <a:chExt cx="2778242" cy="3295636"/>
          </a:xfrm>
        </p:grpSpPr>
        <p:pic>
          <p:nvPicPr>
            <p:cNvPr id="6" name="netSciencePR.pdf"/>
            <p:cNvPicPr>
              <a:picLocks noChangeAspect="1"/>
            </p:cNvPicPr>
            <p:nvPr/>
          </p:nvPicPr>
          <p:blipFill>
            <a:blip r:embed="rId4"/>
            <a:srcRect l="2246" t="14486" r="2496" b="15731"/>
            <a:stretch>
              <a:fillRect/>
            </a:stretch>
          </p:blipFill>
          <p:spPr>
            <a:xfrm>
              <a:off x="4977442" y="2284290"/>
              <a:ext cx="2778242" cy="288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2" y="1005"/>
                    <a:pt x="2881" y="3016"/>
                  </a:cubicBezTo>
                  <a:cubicBezTo>
                    <a:pt x="-961" y="7037"/>
                    <a:pt x="-961" y="13557"/>
                    <a:pt x="2881" y="17579"/>
                  </a:cubicBezTo>
                  <a:cubicBezTo>
                    <a:pt x="6723" y="21600"/>
                    <a:pt x="12955" y="21600"/>
                    <a:pt x="16797" y="17579"/>
                  </a:cubicBezTo>
                  <a:cubicBezTo>
                    <a:pt x="20639" y="13557"/>
                    <a:pt x="20639" y="7037"/>
                    <a:pt x="16797" y="3016"/>
                  </a:cubicBezTo>
                  <a:cubicBezTo>
                    <a:pt x="14876" y="1005"/>
                    <a:pt x="12357" y="0"/>
                    <a:pt x="9839" y="0"/>
                  </a:cubicBez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5715536" y="1868792"/>
              <a:ext cx="124264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PageRank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7175550-FF57-0AE4-A776-E15C61C14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/>
              <a:t>Comparing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measures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B12DF-E39A-5371-254C-FA585B96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26AF5-E02A-5A48-6537-AEBB58EE8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754" y="5318975"/>
            <a:ext cx="7886700" cy="1007530"/>
          </a:xfrm>
        </p:spPr>
        <p:txBody>
          <a:bodyPr>
            <a:normAutofit/>
          </a:bodyPr>
          <a:lstStyle/>
          <a:p>
            <a:r>
              <a:rPr lang="en-US" sz="2400" dirty="0"/>
              <a:t>In what social scenarios should we use degree centrality?</a:t>
            </a:r>
          </a:p>
          <a:p>
            <a:r>
              <a:rPr lang="en-US" sz="2400" dirty="0"/>
              <a:t>What about the PageRank centrality? </a:t>
            </a:r>
            <a:r>
              <a:rPr lang="en-US" sz="2400" dirty="0">
                <a:solidFill>
                  <a:srgbClr val="C00000"/>
                </a:solidFill>
              </a:rPr>
              <a:t>Give real examples.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302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6519"/>
            <a:ext cx="7886700" cy="1325563"/>
          </a:xfrm>
        </p:spPr>
        <p:txBody>
          <a:bodyPr/>
          <a:lstStyle/>
          <a:p>
            <a:r>
              <a:rPr lang="en-US" dirty="0"/>
              <a:t>Network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486" y="1253331"/>
            <a:ext cx="7656943" cy="4351338"/>
          </a:xfrm>
        </p:spPr>
        <p:txBody>
          <a:bodyPr>
            <a:normAutofit/>
          </a:bodyPr>
          <a:lstStyle/>
          <a:p>
            <a:r>
              <a:rPr lang="en-US" sz="2000" dirty="0"/>
              <a:t>Network science studies numerous real-world complex networks to </a:t>
            </a:r>
            <a:r>
              <a:rPr lang="en-US" sz="2000" dirty="0">
                <a:solidFill>
                  <a:srgbClr val="C00000"/>
                </a:solidFill>
              </a:rPr>
              <a:t>understand their statistical properties, structure, and dynamics</a:t>
            </a:r>
            <a:r>
              <a:rPr lang="en-US" sz="2000" dirty="0"/>
              <a:t>.</a:t>
            </a:r>
          </a:p>
          <a:p>
            <a:r>
              <a:rPr lang="en-US" sz="2000" dirty="0"/>
              <a:t>Related areas: graph theory, statistics, mathematics, control theory</a:t>
            </a:r>
          </a:p>
          <a:p>
            <a:r>
              <a:rPr lang="en-US" sz="2000" dirty="0"/>
              <a:t>Common examples include </a:t>
            </a:r>
            <a:r>
              <a:rPr lang="en-US" sz="2000" i="1" dirty="0"/>
              <a:t>social networks, information networks, transportation networks, biological networks, transaction networks</a:t>
            </a:r>
            <a:r>
              <a:rPr lang="en-US" sz="2000" dirty="0"/>
              <a:t>.</a:t>
            </a:r>
          </a:p>
          <a:p>
            <a:pPr lvl="1"/>
            <a:r>
              <a:rPr lang="en-US" sz="1600" dirty="0"/>
              <a:t>We will focus on </a:t>
            </a:r>
            <a:r>
              <a:rPr lang="en-US" sz="1600" dirty="0">
                <a:solidFill>
                  <a:srgbClr val="C00000"/>
                </a:solidFill>
              </a:rPr>
              <a:t>social and information networks</a:t>
            </a:r>
            <a:r>
              <a:rPr lang="en-US" sz="1600" dirty="0"/>
              <a:t> in this class.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8E0E6-4183-697F-2A6E-BD85E3F0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Picture 6" descr="Networks: Newman, Mark: 9780198805090: Amazon.com: Books">
            <a:extLst>
              <a:ext uri="{FF2B5EF4-FFF2-40B4-BE49-F238E27FC236}">
                <a16:creationId xmlns:a16="http://schemas.microsoft.com/office/drawing/2014/main" id="{CC520C48-F410-CCF9-1602-3DA710998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774" y="3628141"/>
            <a:ext cx="1981095" cy="258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Networks, Crowds, and Markets: Reasoning about a Highly Connected World See  more 1st Edition1st Edition">
            <a:extLst>
              <a:ext uri="{FF2B5EF4-FFF2-40B4-BE49-F238E27FC236}">
                <a16:creationId xmlns:a16="http://schemas.microsoft.com/office/drawing/2014/main" id="{4E62E621-F599-3A85-561F-A24728FD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583" y="3630846"/>
            <a:ext cx="1764635" cy="2579772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060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194123"/>
            <a:ext cx="7886700" cy="1325563"/>
          </a:xfrm>
        </p:spPr>
        <p:txBody>
          <a:bodyPr/>
          <a:lstStyle/>
          <a:p>
            <a:r>
              <a:rPr lang="en-US" dirty="0"/>
              <a:t>Information networks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1367" y="1293902"/>
            <a:ext cx="8641266" cy="5038691"/>
            <a:chOff x="1898683" y="-291101"/>
            <a:chExt cx="8641266" cy="5038691"/>
          </a:xfrm>
        </p:grpSpPr>
        <p:pic>
          <p:nvPicPr>
            <p:cNvPr id="9" name="Picture 8" descr="blog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780" y="-291101"/>
              <a:ext cx="7065552" cy="468178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898683" y="4378258"/>
              <a:ext cx="8641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 Communication between left-wing and right-wing political blogs (</a:t>
              </a:r>
              <a:r>
                <a:rPr lang="en-US" dirty="0" err="1"/>
                <a:t>Adamic</a:t>
              </a:r>
              <a:r>
                <a:rPr lang="en-US" dirty="0"/>
                <a:t> and Glance)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9509-BFEE-CA40-84A0-0163C85EF0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89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acebook dataset, untangled. Strong friendship relations seem to be strongly dependent on dormitory.">
            <a:extLst>
              <a:ext uri="{FF2B5EF4-FFF2-40B4-BE49-F238E27FC236}">
                <a16:creationId xmlns:a16="http://schemas.microsoft.com/office/drawing/2014/main" id="{83E459D5-0287-7FE9-AEA0-760F006C3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53" y="1142025"/>
            <a:ext cx="5380362" cy="441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580" y="54484"/>
            <a:ext cx="7886700" cy="1325563"/>
          </a:xfrm>
        </p:spPr>
        <p:txBody>
          <a:bodyPr/>
          <a:lstStyle/>
          <a:p>
            <a:r>
              <a:rPr lang="en-US" dirty="0"/>
              <a:t>Social networks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53098" y="5643466"/>
            <a:ext cx="382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Facebook network of university students (color shows dormitory)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9509-BFEE-CA40-84A0-0163C85EF0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3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580" y="54484"/>
            <a:ext cx="7886700" cy="1325563"/>
          </a:xfrm>
        </p:spPr>
        <p:txBody>
          <a:bodyPr/>
          <a:lstStyle/>
          <a:p>
            <a:r>
              <a:rPr lang="en-US" dirty="0"/>
              <a:t>Social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9509-BFEE-CA40-84A0-0163C85EF061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9BA88-89BD-C623-0B95-97EB1A76BFC9}"/>
              </a:ext>
            </a:extLst>
          </p:cNvPr>
          <p:cNvSpPr txBox="1"/>
          <p:nvPr/>
        </p:nvSpPr>
        <p:spPr>
          <a:xfrm>
            <a:off x="651046" y="4992656"/>
            <a:ext cx="8099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That’s why we need statistical analysis, models, and algorithms to understand the complex structure of large social networks!</a:t>
            </a:r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8670C1AD-86CE-6A6A-9EB7-6ACEB969A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91" y="1788205"/>
            <a:ext cx="5494979" cy="320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66866" y="1045010"/>
            <a:ext cx="737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largest component of a polarized retweet network on Twitter based on political hashtags (only enable to show nodes with k-core above 3 here).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2A611-7308-9ED9-FDC1-323ABA544826}"/>
              </a:ext>
            </a:extLst>
          </p:cNvPr>
          <p:cNvSpPr txBox="1"/>
          <p:nvPr/>
        </p:nvSpPr>
        <p:spPr>
          <a:xfrm>
            <a:off x="2332256" y="6063963"/>
            <a:ext cx="57690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https://link.springer.com/article/10.1007/s42001-020-00084-7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4464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151130"/>
            <a:ext cx="7886700" cy="1325563"/>
          </a:xfrm>
        </p:spPr>
        <p:txBody>
          <a:bodyPr/>
          <a:lstStyle/>
          <a:p>
            <a:r>
              <a:rPr lang="en-US" dirty="0"/>
              <a:t>Network definition &amp; vocabulary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949" y="1445465"/>
            <a:ext cx="8474051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representation of </a:t>
            </a:r>
            <a:r>
              <a:rPr lang="en-US" b="1" dirty="0"/>
              <a:t>connections </a:t>
            </a:r>
            <a:r>
              <a:rPr lang="en-US" dirty="0"/>
              <a:t>among a set of </a:t>
            </a:r>
            <a:r>
              <a:rPr lang="en-US" b="1" dirty="0"/>
              <a:t>items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Items are called </a:t>
            </a:r>
            <a:r>
              <a:rPr lang="en-US" b="1" dirty="0"/>
              <a:t>nodes</a:t>
            </a:r>
            <a:r>
              <a:rPr lang="en-US" dirty="0"/>
              <a:t> (vertices)</a:t>
            </a:r>
          </a:p>
          <a:p>
            <a:pPr>
              <a:buFontTx/>
              <a:buChar char="-"/>
            </a:pPr>
            <a:r>
              <a:rPr lang="en-US" dirty="0"/>
              <a:t>Connections are called </a:t>
            </a:r>
            <a:r>
              <a:rPr lang="en-US" b="1" dirty="0"/>
              <a:t>edges</a:t>
            </a:r>
            <a:r>
              <a:rPr lang="en-US" dirty="0"/>
              <a:t> (or link or ties)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96187" y="3307779"/>
            <a:ext cx="2670366" cy="3185095"/>
            <a:chOff x="5330186" y="1821018"/>
            <a:chExt cx="2862025" cy="3413697"/>
          </a:xfrm>
        </p:grpSpPr>
        <p:sp>
          <p:nvSpPr>
            <p:cNvPr id="4" name="Oval 3"/>
            <p:cNvSpPr/>
            <p:nvPr/>
          </p:nvSpPr>
          <p:spPr>
            <a:xfrm>
              <a:off x="5994841" y="2848258"/>
              <a:ext cx="364173" cy="373542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000000"/>
                    </a:solidFill>
                  </a:ln>
                  <a:solidFill>
                    <a:srgbClr val="800000"/>
                  </a:solidFill>
                </a:rPr>
                <a:t>C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5330186" y="3750726"/>
              <a:ext cx="364173" cy="373542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000000"/>
                    </a:solidFill>
                  </a:ln>
                  <a:solidFill>
                    <a:srgbClr val="800000"/>
                  </a:solidFill>
                </a:rPr>
                <a:t>D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6755517" y="3937497"/>
              <a:ext cx="364173" cy="373542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000000"/>
                    </a:solidFill>
                  </a:ln>
                  <a:solidFill>
                    <a:srgbClr val="800000"/>
                  </a:solidFill>
                </a:rPr>
                <a:t>E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6937604" y="2381331"/>
              <a:ext cx="364173" cy="373542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000000"/>
                    </a:solidFill>
                  </a:ln>
                  <a:solidFill>
                    <a:srgbClr val="800000"/>
                  </a:solidFill>
                </a:rPr>
                <a:t>B</a:t>
              </a:r>
            </a:p>
          </p:txBody>
        </p:sp>
        <p:cxnSp>
          <p:nvCxnSpPr>
            <p:cNvPr id="9" name="Straight Connector 8"/>
            <p:cNvCxnSpPr>
              <a:stCxn id="4" idx="7"/>
              <a:endCxn id="7" idx="2"/>
            </p:cNvCxnSpPr>
            <p:nvPr/>
          </p:nvCxnSpPr>
          <p:spPr>
            <a:xfrm flipV="1">
              <a:off x="6305682" y="2568102"/>
              <a:ext cx="631922" cy="3348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4" idx="5"/>
              <a:endCxn id="6" idx="1"/>
            </p:cNvCxnSpPr>
            <p:nvPr/>
          </p:nvCxnSpPr>
          <p:spPr>
            <a:xfrm>
              <a:off x="6305682" y="3167096"/>
              <a:ext cx="503167" cy="8251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5" idx="6"/>
              <a:endCxn id="6" idx="2"/>
            </p:cNvCxnSpPr>
            <p:nvPr/>
          </p:nvCxnSpPr>
          <p:spPr>
            <a:xfrm>
              <a:off x="5694359" y="3937497"/>
              <a:ext cx="1061158" cy="1867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7828038" y="1821018"/>
              <a:ext cx="364173" cy="373542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000000"/>
                    </a:solidFill>
                  </a:ln>
                  <a:solidFill>
                    <a:srgbClr val="800000"/>
                  </a:solidFill>
                </a:rPr>
                <a:t>G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5994841" y="2007789"/>
              <a:ext cx="364173" cy="373542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000000"/>
                    </a:solidFill>
                  </a:ln>
                  <a:solidFill>
                    <a:srgbClr val="800000"/>
                  </a:solidFill>
                </a:rPr>
                <a:t>A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7731314" y="3035029"/>
              <a:ext cx="364173" cy="373542"/>
            </a:xfrm>
            <a:prstGeom prst="ellipse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000000"/>
                    </a:solidFill>
                  </a:ln>
                  <a:solidFill>
                    <a:srgbClr val="800000"/>
                  </a:solidFill>
                </a:rPr>
                <a:t>F</a:t>
              </a:r>
            </a:p>
          </p:txBody>
        </p:sp>
        <p:cxnSp>
          <p:nvCxnSpPr>
            <p:cNvPr id="19" name="Straight Connector 18"/>
            <p:cNvCxnSpPr>
              <a:stCxn id="4" idx="6"/>
              <a:endCxn id="17" idx="2"/>
            </p:cNvCxnSpPr>
            <p:nvPr/>
          </p:nvCxnSpPr>
          <p:spPr>
            <a:xfrm>
              <a:off x="6359014" y="3035029"/>
              <a:ext cx="1372300" cy="1867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6" idx="6"/>
              <a:endCxn id="7" idx="1"/>
            </p:cNvCxnSpPr>
            <p:nvPr/>
          </p:nvCxnSpPr>
          <p:spPr>
            <a:xfrm>
              <a:off x="6359014" y="2194560"/>
              <a:ext cx="631922" cy="2414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5" idx="4"/>
              <a:endCxn id="17" idx="0"/>
            </p:cNvCxnSpPr>
            <p:nvPr/>
          </p:nvCxnSpPr>
          <p:spPr>
            <a:xfrm flipH="1">
              <a:off x="7913401" y="2194560"/>
              <a:ext cx="96724" cy="8404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>
              <a:endCxn id="6" idx="4"/>
            </p:cNvCxnSpPr>
            <p:nvPr/>
          </p:nvCxnSpPr>
          <p:spPr>
            <a:xfrm rot="16200000" flipV="1">
              <a:off x="6805163" y="4443480"/>
              <a:ext cx="629056" cy="364173"/>
            </a:xfrm>
            <a:prstGeom prst="curvedConnector3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992747" y="4865383"/>
              <a:ext cx="69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</a:t>
              </a:r>
            </a:p>
          </p:txBody>
        </p:sp>
        <p:cxnSp>
          <p:nvCxnSpPr>
            <p:cNvPr id="32" name="Curved Connector 31"/>
            <p:cNvCxnSpPr/>
            <p:nvPr/>
          </p:nvCxnSpPr>
          <p:spPr>
            <a:xfrm rot="16200000" flipV="1">
              <a:off x="6987248" y="3254111"/>
              <a:ext cx="629056" cy="364173"/>
            </a:xfrm>
            <a:prstGeom prst="curvedConnector3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7175183" y="3683204"/>
              <a:ext cx="642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Edge</a:t>
              </a: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9509-BFEE-CA40-84A0-0163C85EF061}" type="slidenum">
              <a:rPr lang="en-US" smtClean="0"/>
              <a:t>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01789-26F2-8176-9B1B-857636B653EA}"/>
              </a:ext>
            </a:extLst>
          </p:cNvPr>
          <p:cNvSpPr txBox="1">
            <a:spLocks/>
          </p:cNvSpPr>
          <p:nvPr/>
        </p:nvSpPr>
        <p:spPr>
          <a:xfrm>
            <a:off x="4286758" y="3665451"/>
            <a:ext cx="4494490" cy="304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LM Sans 1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Different types of networks:</a:t>
            </a:r>
          </a:p>
          <a:p>
            <a:r>
              <a:rPr lang="en-US" sz="2400" dirty="0">
                <a:solidFill>
                  <a:srgbClr val="C00000"/>
                </a:solidFill>
              </a:rPr>
              <a:t>Undirected, directed</a:t>
            </a:r>
          </a:p>
          <a:p>
            <a:r>
              <a:rPr lang="en-US" sz="2400" dirty="0">
                <a:solidFill>
                  <a:srgbClr val="C00000"/>
                </a:solidFill>
              </a:rPr>
              <a:t>Weighted, unweighted</a:t>
            </a:r>
          </a:p>
          <a:p>
            <a:r>
              <a:rPr lang="en-US" sz="2400" dirty="0">
                <a:solidFill>
                  <a:srgbClr val="C00000"/>
                </a:solidFill>
              </a:rPr>
              <a:t>Connected, disconnected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520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0694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Number of edges incident on a node</a:t>
            </a:r>
          </a:p>
          <a:p>
            <a:r>
              <a:rPr lang="en-US" altLang="en-US" sz="2400" dirty="0"/>
              <a:t>The degree of node i: 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</a:t>
            </a:r>
          </a:p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057400" y="2971800"/>
          <a:ext cx="4587291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247619" imgH="2429214" progId="PBrush">
                  <p:embed/>
                </p:oleObj>
              </mc:Choice>
              <mc:Fallback>
                <p:oleObj name="Bitmap Image" r:id="rId2" imgW="3247619" imgH="2429214" progId="PBrush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971800"/>
                        <a:ext cx="4587291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4"/>
          <p:cNvSpPr txBox="1">
            <a:spLocks noChangeArrowheads="1"/>
          </p:cNvSpPr>
          <p:nvPr/>
        </p:nvSpPr>
        <p:spPr bwMode="auto">
          <a:xfrm>
            <a:off x="1905000" y="5791200"/>
            <a:ext cx="13452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2400" dirty="0">
                <a:solidFill>
                  <a:schemeClr val="hlink"/>
                </a:solidFill>
                <a:latin typeface="LM Sans 12" panose="00000500000000000000" pitchFamily="50" charset="0"/>
              </a:rPr>
              <a:t>d(3) = 2</a:t>
            </a:r>
            <a:endParaRPr lang="es-ES" altLang="en-US" sz="2400" dirty="0">
              <a:solidFill>
                <a:schemeClr val="hlink"/>
              </a:solidFill>
              <a:latin typeface="LM Sans 12" panose="00000500000000000000" pitchFamily="50" charset="0"/>
            </a:endParaRPr>
          </a:p>
        </p:txBody>
      </p:sp>
      <p:sp>
        <p:nvSpPr>
          <p:cNvPr id="6" name="Text Box 24"/>
          <p:cNvSpPr txBox="1">
            <a:spLocks noChangeArrowheads="1"/>
          </p:cNvSpPr>
          <p:nvPr/>
        </p:nvSpPr>
        <p:spPr bwMode="auto">
          <a:xfrm>
            <a:off x="940760" y="3505200"/>
            <a:ext cx="13452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2400" dirty="0">
                <a:solidFill>
                  <a:schemeClr val="hlink"/>
                </a:solidFill>
                <a:latin typeface="LM Sans 12" panose="00000500000000000000" pitchFamily="50" charset="0"/>
              </a:rPr>
              <a:t>d(6) = 1</a:t>
            </a:r>
            <a:endParaRPr lang="es-ES" altLang="en-US" sz="2400" dirty="0">
              <a:solidFill>
                <a:schemeClr val="hlink"/>
              </a:solidFill>
              <a:latin typeface="LM Sans 12" panose="00000500000000000000" pitchFamily="50" charset="0"/>
            </a:endParaRPr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3074360" y="3653135"/>
            <a:ext cx="13452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2400" dirty="0">
                <a:solidFill>
                  <a:schemeClr val="hlink"/>
                </a:solidFill>
                <a:latin typeface="LM Sans 12" panose="00000500000000000000" pitchFamily="50" charset="0"/>
              </a:rPr>
              <a:t>d(4) = 3</a:t>
            </a:r>
            <a:endParaRPr lang="es-ES" altLang="en-US" sz="2400" dirty="0">
              <a:solidFill>
                <a:schemeClr val="hlink"/>
              </a:solidFill>
              <a:latin typeface="LM Sans 12" panose="00000500000000000000" pitchFamily="50" charset="0"/>
            </a:endParaRP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4876800" y="3657600"/>
            <a:ext cx="13452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2400" dirty="0">
                <a:solidFill>
                  <a:schemeClr val="hlink"/>
                </a:solidFill>
                <a:latin typeface="LM Sans 12" panose="00000500000000000000" pitchFamily="50" charset="0"/>
              </a:rPr>
              <a:t>d(5) = 3</a:t>
            </a:r>
            <a:endParaRPr lang="es-ES" altLang="en-US" sz="2400" dirty="0">
              <a:solidFill>
                <a:schemeClr val="hlink"/>
              </a:solidFill>
              <a:latin typeface="LM Sans 12" panose="00000500000000000000" pitchFamily="50" charset="0"/>
            </a:endParaRPr>
          </a:p>
        </p:txBody>
      </p: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5512760" y="5715000"/>
            <a:ext cx="13452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2400" dirty="0">
                <a:solidFill>
                  <a:schemeClr val="hlink"/>
                </a:solidFill>
                <a:latin typeface="LM Sans 12" panose="00000500000000000000" pitchFamily="50" charset="0"/>
              </a:rPr>
              <a:t>d(2) = 3</a:t>
            </a:r>
            <a:endParaRPr lang="es-ES" altLang="en-US" sz="2400" dirty="0">
              <a:solidFill>
                <a:schemeClr val="hlink"/>
              </a:solidFill>
              <a:latin typeface="LM Sans 12" panose="00000500000000000000" pitchFamily="50" charset="0"/>
            </a:endParaRPr>
          </a:p>
        </p:txBody>
      </p:sp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6427160" y="4643735"/>
            <a:ext cx="13452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2400" dirty="0">
                <a:solidFill>
                  <a:schemeClr val="hlink"/>
                </a:solidFill>
                <a:latin typeface="LM Sans 12" panose="00000500000000000000" pitchFamily="50" charset="0"/>
              </a:rPr>
              <a:t>d(1) = 2</a:t>
            </a:r>
            <a:endParaRPr lang="es-ES" altLang="en-US" sz="2400" dirty="0">
              <a:solidFill>
                <a:schemeClr val="hlink"/>
              </a:solidFill>
              <a:latin typeface="LM Sans 12" panose="00000500000000000000" pitchFamily="50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ED219A6-9A0D-6B17-7F77-6C73D27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3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features of social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906" y="2005013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Short average distance</a:t>
            </a:r>
          </a:p>
          <a:p>
            <a:r>
              <a:rPr lang="en-US" sz="2400" dirty="0"/>
              <a:t>Strong and weak ties</a:t>
            </a:r>
          </a:p>
          <a:p>
            <a:r>
              <a:rPr lang="en-US" sz="2400" dirty="0"/>
              <a:t>Community structure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Social influence and hubs</a:t>
            </a:r>
          </a:p>
          <a:p>
            <a:r>
              <a:rPr lang="en-US" sz="2400" dirty="0"/>
              <a:t>And many more</a:t>
            </a:r>
            <a:r>
              <a:rPr lang="is-IS" sz="2400" dirty="0"/>
              <a:t>….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9509-BFEE-CA40-84A0-0163C85EF0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3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influential nodes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8650" y="1878998"/>
            <a:ext cx="6855979" cy="2946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cs typeface="Adobe Devanagari" panose="02040503050201020203" pitchFamily="18" charset="0"/>
              </a:rPr>
              <a:t>Which nodes are the most important?</a:t>
            </a:r>
          </a:p>
          <a:p>
            <a:pPr marL="342900" indent="-342900" defTabSz="376809">
              <a:spcBef>
                <a:spcPts val="1500"/>
              </a:spcBef>
              <a:buFont typeface="Wingdings" panose="05000000000000000000" pitchFamily="2" charset="2"/>
              <a:buChar char="§"/>
              <a:defRPr sz="4128"/>
            </a:pPr>
            <a:r>
              <a:rPr lang="en-US" sz="2000" dirty="0">
                <a:cs typeface="Adobe Devanagari" panose="02040503050201020203" pitchFamily="18" charset="0"/>
              </a:rPr>
              <a:t>Suppose you are going to give away free tickets to your show</a:t>
            </a:r>
          </a:p>
          <a:p>
            <a:pPr defTabSz="376809">
              <a:defRPr sz="4128">
                <a:solidFill>
                  <a:srgbClr val="0096FF"/>
                </a:solidFill>
              </a:defRPr>
            </a:pPr>
            <a:r>
              <a:rPr lang="en-US" sz="2000" dirty="0">
                <a:cs typeface="Adobe Devanagari" panose="02040503050201020203" pitchFamily="18" charset="0"/>
              </a:rPr>
              <a:t>		</a:t>
            </a:r>
            <a:r>
              <a:rPr lang="en-US" sz="2000" i="1" dirty="0">
                <a:cs typeface="Adobe Devanagari" panose="02040503050201020203" pitchFamily="18" charset="0"/>
              </a:rPr>
              <a:t>Who should you give them too?</a:t>
            </a:r>
          </a:p>
          <a:p>
            <a:pPr marL="342900" indent="-342900" defTabSz="376809">
              <a:spcBef>
                <a:spcPts val="1500"/>
              </a:spcBef>
              <a:buFont typeface="Wingdings" panose="05000000000000000000" pitchFamily="2" charset="2"/>
              <a:buChar char="§"/>
              <a:defRPr sz="4128"/>
            </a:pPr>
            <a:r>
              <a:rPr lang="en-US" sz="2000" dirty="0">
                <a:cs typeface="Adobe Devanagari" panose="02040503050201020203" pitchFamily="18" charset="0"/>
              </a:rPr>
              <a:t>Suppose you can pay someone to TikTok about your product</a:t>
            </a:r>
          </a:p>
          <a:p>
            <a:pPr defTabSz="376809">
              <a:defRPr sz="4128">
                <a:solidFill>
                  <a:srgbClr val="0096FF"/>
                </a:solidFill>
              </a:defRPr>
            </a:pPr>
            <a:r>
              <a:rPr lang="en-US" sz="2000" dirty="0">
                <a:cs typeface="Adobe Devanagari" panose="02040503050201020203" pitchFamily="18" charset="0"/>
              </a:rPr>
              <a:t>		</a:t>
            </a:r>
            <a:r>
              <a:rPr lang="en-US" sz="2000" i="1" dirty="0">
                <a:cs typeface="Adobe Devanagari" panose="02040503050201020203" pitchFamily="18" charset="0"/>
              </a:rPr>
              <a:t>Who should you pay?</a:t>
            </a:r>
          </a:p>
          <a:p>
            <a:pPr marL="342900" indent="-342900" defTabSz="376809">
              <a:spcBef>
                <a:spcPts val="1500"/>
              </a:spcBef>
              <a:buFont typeface="Wingdings" panose="05000000000000000000" pitchFamily="2" charset="2"/>
              <a:buChar char="§"/>
              <a:defRPr sz="4128"/>
            </a:pPr>
            <a:r>
              <a:rPr lang="en-US" sz="2000" dirty="0">
                <a:cs typeface="Adobe Devanagari" panose="02040503050201020203" pitchFamily="18" charset="0"/>
              </a:rPr>
              <a:t>Suppose you want to be elected to a position</a:t>
            </a:r>
          </a:p>
          <a:p>
            <a:pPr defTabSz="376809">
              <a:defRPr sz="4128">
                <a:solidFill>
                  <a:srgbClr val="0096FF"/>
                </a:solidFill>
              </a:defRPr>
            </a:pPr>
            <a:r>
              <a:rPr lang="en-US" sz="2000" dirty="0">
                <a:cs typeface="Adobe Devanagari" panose="02040503050201020203" pitchFamily="18" charset="0"/>
              </a:rPr>
              <a:t>		</a:t>
            </a:r>
            <a:r>
              <a:rPr lang="en-US" sz="2000" i="1" dirty="0">
                <a:cs typeface="Adobe Devanagari" panose="02040503050201020203" pitchFamily="18" charset="0"/>
              </a:rPr>
              <a:t>Whose endorsement will help you the most?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878F3-9CBC-1A91-B137-C4D7410B8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A791-3060-7643-8677-86D470F5752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10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hang" id="{16B57925-4BF1-1F47-9CC9-F9B8FF84AD2B}" vid="{9FDA24BC-AEBA-8448-BDDE-8ACFED3938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11007</TotalTime>
  <Words>785</Words>
  <Application>Microsoft Macintosh PowerPoint</Application>
  <PresentationFormat>On-screen Show (4:3)</PresentationFormat>
  <Paragraphs>122</Paragraphs>
  <Slides>15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Adobe Devanagari</vt:lpstr>
      <vt:lpstr>LM Sans 12</vt:lpstr>
      <vt:lpstr>system-ui</vt:lpstr>
      <vt:lpstr>Abadi MT Condensed Extra Bold</vt:lpstr>
      <vt:lpstr>Abadi MT Condensed Light</vt:lpstr>
      <vt:lpstr>Arial</vt:lpstr>
      <vt:lpstr>Calibri</vt:lpstr>
      <vt:lpstr>Cambria Math</vt:lpstr>
      <vt:lpstr>Wingdings</vt:lpstr>
      <vt:lpstr>Office Theme</vt:lpstr>
      <vt:lpstr>Bitmap Image</vt:lpstr>
      <vt:lpstr>Introduction to Social Media Analytics (Lec 9)</vt:lpstr>
      <vt:lpstr>Network Science</vt:lpstr>
      <vt:lpstr>Information networks</vt:lpstr>
      <vt:lpstr>Social networks</vt:lpstr>
      <vt:lpstr>Social networks</vt:lpstr>
      <vt:lpstr>Network definition &amp; vocabulary </vt:lpstr>
      <vt:lpstr>Degree of nodes</vt:lpstr>
      <vt:lpstr>Basic features of social networks</vt:lpstr>
      <vt:lpstr>How to find influential nodes</vt:lpstr>
      <vt:lpstr>Measures of node centrality</vt:lpstr>
      <vt:lpstr>Degree centrality</vt:lpstr>
      <vt:lpstr>PageRank algorithm</vt:lpstr>
      <vt:lpstr>Betweenness centrality</vt:lpstr>
      <vt:lpstr>Closeness centrality</vt:lpstr>
      <vt:lpstr>Comparing different measures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SEEM4112 Computing Methods in Data Analytics 1. Introduction</dc:title>
  <dc:creator>Q Z</dc:creator>
  <cp:lastModifiedBy>Hao Peng</cp:lastModifiedBy>
  <cp:revision>265</cp:revision>
  <dcterms:created xsi:type="dcterms:W3CDTF">2019-01-16T16:49:18Z</dcterms:created>
  <dcterms:modified xsi:type="dcterms:W3CDTF">2025-11-06T01:55:30Z</dcterms:modified>
</cp:coreProperties>
</file>